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4"/>
    <p:sldMasterId id="2147483964" r:id="rId5"/>
    <p:sldMasterId id="2147484051" r:id="rId6"/>
    <p:sldMasterId id="2147484138" r:id="rId7"/>
  </p:sldMasterIdLst>
  <p:notesMasterIdLst>
    <p:notesMasterId r:id="rId17"/>
  </p:notesMasterIdLst>
  <p:handoutMasterIdLst>
    <p:handoutMasterId r:id="rId18"/>
  </p:handoutMasterIdLst>
  <p:sldIdLst>
    <p:sldId id="751" r:id="rId8"/>
    <p:sldId id="1071" r:id="rId9"/>
    <p:sldId id="782" r:id="rId10"/>
    <p:sldId id="1072" r:id="rId11"/>
    <p:sldId id="1073" r:id="rId12"/>
    <p:sldId id="794" r:id="rId13"/>
    <p:sldId id="754" r:id="rId14"/>
    <p:sldId id="1074" r:id="rId15"/>
    <p:sldId id="752" r:id="rId16"/>
  </p:sldIdLst>
  <p:sldSz cx="12192000" cy="6858000"/>
  <p:notesSz cx="9775825" cy="6645275"/>
  <p:custDataLst>
    <p:tags r:id="rId19"/>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 id="5" name="Morgan, Darren" initials="MD" lastIdx="2" clrIdx="4">
    <p:extLst>
      <p:ext uri="{19B8F6BF-5375-455C-9EA6-DF929625EA0E}">
        <p15:presenceInfo xmlns:p15="http://schemas.microsoft.com/office/powerpoint/2012/main" userId="S-1-5-21-3476036342-1731177862-1559577602-64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FE"/>
    <a:srgbClr val="00CEF9"/>
    <a:srgbClr val="03EAB3"/>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7" autoAdjust="0"/>
    <p:restoredTop sz="69947" autoAdjust="0"/>
  </p:normalViewPr>
  <p:slideViewPr>
    <p:cSldViewPr snapToGrid="0" snapToObjects="1" showGuides="1">
      <p:cViewPr varScale="1">
        <p:scale>
          <a:sx n="59" d="100"/>
          <a:sy n="59" d="100"/>
        </p:scale>
        <p:origin x="1920" y="58"/>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3888"/>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16/02/2023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16/02/2023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Paired activity.</a:t>
            </a:r>
          </a:p>
          <a:p>
            <a:r>
              <a:rPr lang="en-GB" sz="1200" dirty="0"/>
              <a:t>Ask each</a:t>
            </a:r>
            <a:r>
              <a:rPr lang="en-GB" sz="1200" baseline="0" dirty="0"/>
              <a:t> participant to introduce themselves to the other using the following format:</a:t>
            </a:r>
          </a:p>
          <a:p>
            <a:pPr marL="171450" indent="-171450">
              <a:buFont typeface="Arial" panose="020B0604020202020204" pitchFamily="34" charset="0"/>
              <a:buChar char="•"/>
            </a:pPr>
            <a:r>
              <a:rPr lang="en-GB" sz="1200" baseline="0" dirty="0"/>
              <a:t>Name</a:t>
            </a:r>
          </a:p>
          <a:p>
            <a:pPr marL="171450" indent="-171450">
              <a:buFont typeface="Arial" panose="020B0604020202020204" pitchFamily="34" charset="0"/>
              <a:buChar char="•"/>
            </a:pPr>
            <a:r>
              <a:rPr lang="en-GB" sz="1200" baseline="0" dirty="0"/>
              <a:t>Current role</a:t>
            </a:r>
          </a:p>
          <a:p>
            <a:pPr marL="171450" indent="-171450">
              <a:buFont typeface="Arial" panose="020B0604020202020204" pitchFamily="34" charset="0"/>
              <a:buChar char="•"/>
            </a:pPr>
            <a:r>
              <a:rPr lang="en-GB" sz="1200" baseline="0" dirty="0"/>
              <a:t>Company</a:t>
            </a:r>
          </a:p>
          <a:p>
            <a:pPr marL="171450" indent="-171450">
              <a:buFont typeface="Arial" panose="020B0604020202020204" pitchFamily="34" charset="0"/>
              <a:buChar char="•"/>
            </a:pPr>
            <a:r>
              <a:rPr lang="en-GB" sz="1200" baseline="0" dirty="0"/>
              <a:t>What is your biggest challenge at work that you hope to overcome post this course?</a:t>
            </a:r>
          </a:p>
          <a:p>
            <a:pPr marL="171450" indent="-171450">
              <a:buFont typeface="Arial" panose="020B0604020202020204" pitchFamily="34" charset="0"/>
              <a:buChar char="•"/>
            </a:pPr>
            <a:r>
              <a:rPr lang="en-GB" sz="1200" baseline="0" dirty="0"/>
              <a:t>A tool or technique that you use on a daily basis and would like to share with others? </a:t>
            </a:r>
          </a:p>
          <a:p>
            <a:endParaRPr lang="en-GB" sz="1200" baseline="0" dirty="0"/>
          </a:p>
          <a:p>
            <a:endParaRPr lang="en-GB" sz="1200" baseline="0" dirty="0"/>
          </a:p>
          <a:p>
            <a:endParaRPr lang="en-GB" sz="1200" baseline="0" dirty="0"/>
          </a:p>
          <a:p>
            <a:endParaRPr lang="en-GB" sz="1200" dirty="0"/>
          </a:p>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357865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class based sessions of the Microservice and API Module we will recap some of the topics covered in the on-line portion of the module and introduce new concepts.</a:t>
            </a:r>
          </a:p>
          <a:p>
            <a:endParaRPr lang="en-GB" dirty="0"/>
          </a:p>
          <a:p>
            <a:r>
              <a:rPr lang="en-GB" dirty="0"/>
              <a:t>During the on-line Monolith to Microservice lecture terms such as Domain Driven Design and Bounded Contexts were briefly mentioned but not expanded upon. Now we will give some background to these topics together with a Group Activity to help the students understand the concept and realise its not a Black or White design decision, but many shades of grey depending on technical and business requirements.</a:t>
            </a:r>
          </a:p>
          <a:p>
            <a:endParaRPr lang="en-GB" dirty="0"/>
          </a:p>
          <a:p>
            <a:r>
              <a:rPr lang="en-GB" dirty="0"/>
              <a:t>As we break into Microservices we have more opportunity to choose the right tool to do the job. Primarily this is the focus of the Polyglot approach.</a:t>
            </a:r>
          </a:p>
          <a:p>
            <a:r>
              <a:rPr lang="en-GB" dirty="0"/>
              <a:t>Following DDD, Bounded Context and Polyglot principals we can break down the monolith one step at a time. So we have to plan how we will “Strangle the monolith” as we go on our Microservice journey.</a:t>
            </a:r>
          </a:p>
          <a:p>
            <a:endParaRPr lang="en-GB" dirty="0"/>
          </a:p>
          <a:p>
            <a:r>
              <a:rPr lang="en-GB" dirty="0"/>
              <a:t>Breaking our application components into tens or possibly hundreds of microservices, coordination of activities between these services can become difficult. Here we will identify these issues and the models possible used to overcome them.</a:t>
            </a:r>
          </a:p>
          <a:p>
            <a:endParaRPr lang="en-GB" dirty="0"/>
          </a:p>
          <a:p>
            <a:r>
              <a:rPr lang="en-GB" dirty="0"/>
              <a:t>Also as the number of microservices increase and maybe individual microservices scale to multiple instances, communication can become difficult. Some communication will be purely internal, some external or both. During this section we will look at some of the services used for communication</a:t>
            </a:r>
          </a:p>
          <a:p>
            <a:endParaRPr lang="en-GB" dirty="0"/>
          </a:p>
          <a:p>
            <a:r>
              <a:rPr lang="en-GB" dirty="0"/>
              <a:t>To bring all of the microservices principals together with a number of cloud services (AWS). Some AWS Services will be discuss in the final section to give background knowledge needed to help understand the goals of the final lab. There is also an additional lab if time permits.</a:t>
            </a:r>
          </a:p>
          <a:p>
            <a:endParaRPr lang="en-US" dirty="0"/>
          </a:p>
        </p:txBody>
      </p:sp>
      <p:sp>
        <p:nvSpPr>
          <p:cNvPr id="4" name="Slide Number Placeholder 3"/>
          <p:cNvSpPr>
            <a:spLocks noGrp="1"/>
          </p:cNvSpPr>
          <p:nvPr>
            <p:ph type="sldNum" sz="quarter" idx="10"/>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590829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Paired activity.</a:t>
            </a:r>
          </a:p>
          <a:p>
            <a:r>
              <a:rPr lang="en-GB" sz="1200" dirty="0"/>
              <a:t>Ask each</a:t>
            </a:r>
            <a:r>
              <a:rPr lang="en-GB" sz="1200" baseline="0" dirty="0"/>
              <a:t> participant to introduce themselves to the other using the following format:</a:t>
            </a:r>
          </a:p>
          <a:p>
            <a:pPr marL="171450" indent="-171450">
              <a:buFont typeface="Arial" panose="020B0604020202020204" pitchFamily="34" charset="0"/>
              <a:buChar char="•"/>
            </a:pPr>
            <a:r>
              <a:rPr lang="en-GB" sz="1200" baseline="0" dirty="0"/>
              <a:t>Name</a:t>
            </a:r>
          </a:p>
          <a:p>
            <a:pPr marL="171450" indent="-171450">
              <a:buFont typeface="Arial" panose="020B0604020202020204" pitchFamily="34" charset="0"/>
              <a:buChar char="•"/>
            </a:pPr>
            <a:r>
              <a:rPr lang="en-GB" sz="1200" baseline="0" dirty="0"/>
              <a:t>Current role</a:t>
            </a:r>
          </a:p>
          <a:p>
            <a:pPr marL="171450" indent="-171450">
              <a:buFont typeface="Arial" panose="020B0604020202020204" pitchFamily="34" charset="0"/>
              <a:buChar char="•"/>
            </a:pPr>
            <a:r>
              <a:rPr lang="en-GB" sz="1200" baseline="0" dirty="0"/>
              <a:t>Company</a:t>
            </a:r>
          </a:p>
          <a:p>
            <a:pPr marL="171450" indent="-171450">
              <a:buFont typeface="Arial" panose="020B0604020202020204" pitchFamily="34" charset="0"/>
              <a:buChar char="•"/>
            </a:pPr>
            <a:r>
              <a:rPr lang="en-GB" sz="1200" baseline="0" dirty="0"/>
              <a:t>What is your biggest challenge at work that you hope to overcome post this course?</a:t>
            </a:r>
          </a:p>
          <a:p>
            <a:pPr marL="171450" indent="-171450">
              <a:buFont typeface="Arial" panose="020B0604020202020204" pitchFamily="34" charset="0"/>
              <a:buChar char="•"/>
            </a:pPr>
            <a:r>
              <a:rPr lang="en-GB" sz="1200" baseline="0" dirty="0"/>
              <a:t>A tool or technique that you use on a daily basis and would like to share with others? </a:t>
            </a:r>
          </a:p>
          <a:p>
            <a:endParaRPr lang="en-GB" sz="1200" baseline="0" dirty="0"/>
          </a:p>
          <a:p>
            <a:endParaRPr lang="en-GB" sz="1200" baseline="0" dirty="0"/>
          </a:p>
          <a:p>
            <a:endParaRPr lang="en-GB" sz="1200" baseline="0" dirty="0"/>
          </a:p>
          <a:p>
            <a:endParaRPr lang="en-GB" sz="1200" dirty="0"/>
          </a:p>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273489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brief class discussion, directed Q&amp;A or whiteboarding session recap some of the topics covered in the On-line Cloud Academy sessions. – as directed by the tutor.</a:t>
            </a:r>
          </a:p>
          <a:p>
            <a:endParaRPr lang="en-GB" dirty="0"/>
          </a:p>
          <a:p>
            <a:r>
              <a:rPr lang="en-GB" dirty="0"/>
              <a:t>These are topics that will be covered again during the classroom sessions with Labs to enforce and identify any lack of understanding.</a:t>
            </a:r>
          </a:p>
          <a:p>
            <a:endParaRPr lang="en-GB" dirty="0"/>
          </a:p>
          <a:p>
            <a:r>
              <a:rPr lang="en-GB" dirty="0"/>
              <a:t>The focused title of the course is </a:t>
            </a:r>
            <a:r>
              <a:rPr lang="en-GB" dirty="0" err="1"/>
              <a:t>microservies</a:t>
            </a:r>
            <a:r>
              <a:rPr lang="en-GB" dirty="0"/>
              <a:t> and </a:t>
            </a:r>
            <a:r>
              <a:rPr lang="en-GB" dirty="0" err="1"/>
              <a:t>RESTfulAPIs</a:t>
            </a:r>
            <a:r>
              <a:rPr lang="en-GB" dirty="0"/>
              <a:t> so a fundamental understanding of what a defines a microservice is important.</a:t>
            </a:r>
          </a:p>
          <a:p>
            <a:r>
              <a:rPr lang="en-GB" dirty="0"/>
              <a:t>To quote </a:t>
            </a:r>
            <a:r>
              <a:rPr lang="en-GB" b="1" dirty="0"/>
              <a:t>Martin Fowler</a:t>
            </a:r>
            <a:r>
              <a:rPr lang="en-GB" dirty="0"/>
              <a:t>:</a:t>
            </a:r>
          </a:p>
          <a:p>
            <a:endParaRPr lang="en-GB" i="1" dirty="0"/>
          </a:p>
          <a:p>
            <a:r>
              <a:rPr lang="en-GB" sz="1200" b="0" i="1" kern="1200" dirty="0">
                <a:solidFill>
                  <a:schemeClr val="tx1"/>
                </a:solidFill>
                <a:effectLst/>
                <a:latin typeface="+mn-lt"/>
                <a:ea typeface="+mn-ea"/>
                <a:cs typeface="+mn-cs"/>
              </a:rPr>
              <a:t>The term "Microservice Architecture" has sprung up over the last few years to describe a particular way of designing software applications as suites of independently deployable services. While there is no precise definition of this architectural style, there are certain common characteristics around organization around business capability, automated deployment, intelligence in the endpoints, and decentralized control of languages and data.</a:t>
            </a:r>
          </a:p>
          <a:p>
            <a:endParaRPr lang="en-GB" sz="1200" b="0" i="1" kern="1200" dirty="0">
              <a:solidFill>
                <a:schemeClr val="tx1"/>
              </a:solidFill>
              <a:effectLst/>
              <a:latin typeface="+mn-lt"/>
              <a:ea typeface="+mn-ea"/>
              <a:cs typeface="+mn-cs"/>
            </a:endParaRPr>
          </a:p>
          <a:p>
            <a:r>
              <a:rPr lang="en-GB" sz="1200" b="0" i="1" kern="1200" dirty="0">
                <a:solidFill>
                  <a:schemeClr val="tx1"/>
                </a:solidFill>
                <a:effectLst/>
                <a:latin typeface="+mn-lt"/>
                <a:ea typeface="+mn-ea"/>
                <a:cs typeface="+mn-cs"/>
              </a:rPr>
              <a:t>“The microservice architectural style 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 There is a bare minimum of centralized management of these services, which may be written in different programming languages and use different data storage technologies.”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Cloud is becoming more popular by the day and microservices really fit in with the flexible, scalable and disposable nature of the cloud that can also assist in rapid deployment of infrastructure to support rapid deployment of code.</a:t>
            </a:r>
          </a:p>
          <a:p>
            <a:r>
              <a:rPr lang="en-GB" sz="1200" b="0" i="0" kern="1200" dirty="0">
                <a:solidFill>
                  <a:schemeClr val="tx1"/>
                </a:solidFill>
                <a:effectLst/>
                <a:latin typeface="+mn-lt"/>
                <a:ea typeface="+mn-ea"/>
                <a:cs typeface="+mn-cs"/>
              </a:rPr>
              <a:t>We are not expected to be cloud experts, there are dedicated courses around the cloud platform for this. A basic understanding of cloud terminology and technology to provide a platform for successfully running microservices is the goal.</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Infrastructure at a hardware level is provided by the cloud platform. We ‘consume’ it as a piece of software picking elements from a list. Selecting many different parts of dishes from a comprehensive shopping list. As the choice is vast I have great deal of flexibility in what I build. But with that flexibility goes responsibility to choose correctly, configure correctly and maintain it right. A common offering to this </a:t>
            </a:r>
            <a:r>
              <a:rPr lang="en-GB" sz="1200" b="1" i="0" kern="1200" dirty="0">
                <a:solidFill>
                  <a:schemeClr val="tx1"/>
                </a:solidFill>
                <a:effectLst/>
                <a:latin typeface="+mn-lt"/>
                <a:ea typeface="+mn-ea"/>
                <a:cs typeface="+mn-cs"/>
              </a:rPr>
              <a:t>IaaS</a:t>
            </a:r>
            <a:r>
              <a:rPr lang="en-GB" sz="1200" b="0" i="0" kern="1200" dirty="0">
                <a:solidFill>
                  <a:schemeClr val="tx1"/>
                </a:solidFill>
                <a:effectLst/>
                <a:latin typeface="+mn-lt"/>
                <a:ea typeface="+mn-ea"/>
                <a:cs typeface="+mn-cs"/>
              </a:rPr>
              <a:t> Infrastructure as a Service offering is the VM (EC2 in AWS terms).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Perhaps the preference would be to have it build for you. Some choice is desirable but the menu a little more limited. </a:t>
            </a:r>
            <a:r>
              <a:rPr lang="en-GB" sz="1200" b="1" i="0" kern="1200" dirty="0">
                <a:solidFill>
                  <a:schemeClr val="tx1"/>
                </a:solidFill>
                <a:effectLst/>
                <a:latin typeface="+mn-lt"/>
                <a:ea typeface="+mn-ea"/>
                <a:cs typeface="+mn-cs"/>
              </a:rPr>
              <a:t>PaaS</a:t>
            </a:r>
            <a:r>
              <a:rPr lang="en-GB" sz="1200" b="0" i="0" kern="1200" dirty="0">
                <a:solidFill>
                  <a:schemeClr val="tx1"/>
                </a:solidFill>
                <a:effectLst/>
                <a:latin typeface="+mn-lt"/>
                <a:ea typeface="+mn-ea"/>
                <a:cs typeface="+mn-cs"/>
              </a:rPr>
              <a:t> not Plates of food as a service, but not far off, Platform as a Service.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you need someone to take the greatest responsibility but less flexibility for you then of course there is always the Set Meal of the Menu. </a:t>
            </a:r>
            <a:r>
              <a:rPr lang="en-GB" sz="1200" b="1" i="0" kern="1200" dirty="0">
                <a:solidFill>
                  <a:schemeClr val="tx1"/>
                </a:solidFill>
                <a:effectLst/>
                <a:latin typeface="+mn-lt"/>
                <a:ea typeface="+mn-ea"/>
                <a:cs typeface="+mn-cs"/>
              </a:rPr>
              <a:t>SaaS</a:t>
            </a:r>
            <a:r>
              <a:rPr lang="en-GB" sz="1200" b="0" i="0" kern="1200" dirty="0">
                <a:solidFill>
                  <a:schemeClr val="tx1"/>
                </a:solidFill>
                <a:effectLst/>
                <a:latin typeface="+mn-lt"/>
                <a:ea typeface="+mn-ea"/>
                <a:cs typeface="+mn-cs"/>
              </a:rPr>
              <a:t> our Set meal as a Service now become Software as a Service – like a mail system.</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variation of the </a:t>
            </a:r>
            <a:r>
              <a:rPr lang="en-GB" sz="1200" b="0" i="0" kern="1200" dirty="0" err="1">
                <a:solidFill>
                  <a:schemeClr val="tx1"/>
                </a:solidFill>
                <a:effectLst/>
                <a:latin typeface="+mn-lt"/>
                <a:ea typeface="+mn-ea"/>
                <a:cs typeface="+mn-cs"/>
              </a:rPr>
              <a:t>Iaas</a:t>
            </a:r>
            <a:r>
              <a:rPr lang="en-GB" sz="1200" b="0" i="0" kern="1200" dirty="0">
                <a:solidFill>
                  <a:schemeClr val="tx1"/>
                </a:solidFill>
                <a:effectLst/>
                <a:latin typeface="+mn-lt"/>
                <a:ea typeface="+mn-ea"/>
                <a:cs typeface="+mn-cs"/>
              </a:rPr>
              <a:t>, PaaS and SaaS is </a:t>
            </a:r>
            <a:r>
              <a:rPr lang="en-GB" sz="1200" b="1" i="0" kern="1200" dirty="0" err="1">
                <a:solidFill>
                  <a:schemeClr val="tx1"/>
                </a:solidFill>
                <a:effectLst/>
                <a:latin typeface="+mn-lt"/>
                <a:ea typeface="+mn-ea"/>
                <a:cs typeface="+mn-cs"/>
              </a:rPr>
              <a:t>FaaS</a:t>
            </a:r>
            <a:r>
              <a:rPr lang="en-GB" sz="1200" b="0" i="0" kern="1200" dirty="0">
                <a:solidFill>
                  <a:schemeClr val="tx1"/>
                </a:solidFill>
                <a:effectLst/>
                <a:latin typeface="+mn-lt"/>
                <a:ea typeface="+mn-ea"/>
                <a:cs typeface="+mn-cs"/>
              </a:rPr>
              <a:t>. Late 2014 saw the release of this as a fully managed service by AWS as Lambda. Take your code upload it to the service. Configure your environment 128mb &gt; 3gb memory (CPU scales accordingly), set a timeout up to 15mins (its not designed for long running processes) and away you go! Wait for an event to trigger it and only pay for what you use in 100ms portions.</a:t>
            </a:r>
          </a:p>
          <a:p>
            <a:r>
              <a:rPr lang="en-GB" sz="1200" b="0" i="0" kern="1200" dirty="0">
                <a:solidFill>
                  <a:schemeClr val="tx1"/>
                </a:solidFill>
                <a:effectLst/>
                <a:latin typeface="+mn-lt"/>
                <a:ea typeface="+mn-ea"/>
                <a:cs typeface="+mn-cs"/>
              </a:rPr>
              <a:t>There are a number of additional consideration for configuring Lambda, but these are beyond the scope of the module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have spent, and will spend time using containers. During the online session an introduction to docker and AWS services was given. Whilst the are many ways of running our microservices, containers are still a popular. The provide the capability to easily run on-premise and then if required transition to a new environment such as the cloud. Many different platforms and orchestrators are available giving choice: Docker, OpenShift, Kubernetes, Mesosphere, ECS,EKS,AKS to name but a few. Subsequently this is an area we should be familiar with.</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As we move towards a cloud architecture the preference is to be as cloud native as possible – architecting specifically for the cloud. To utilise the true benefits of the cloud: lower TCO, scalability, rapid deployment, flexibility etc. we need to consume services that are as much managed by the provided as we can. This removes the burden of managing infrastructure and the cost that it incurs. There will always be exception, generally however this is our goal. If then we can take advantage of serverless we follow a model that is designed to take managed services a step further by hiding the compute away from us. Its neither our or  our organisations responsibility to provide, maintain and scale it. By its very nature we cant have serverless on-premise. The typical benefit of serverless is that we only pay for what we use and if we need it, its provided. Again, lower development effort, lower management effort, lower TCO.</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1" kern="1200" dirty="0">
              <a:solidFill>
                <a:schemeClr val="tx1"/>
              </a:solidFill>
              <a:effectLst/>
              <a:latin typeface="+mn-lt"/>
              <a:ea typeface="+mn-ea"/>
              <a:cs typeface="+mn-cs"/>
            </a:endParaRPr>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2559727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brief class discussion, directed Q&amp;A or whiteboarding session recap some of the topics covered in the On-line Cloud Academy sessions. – as directed by the tutor.</a:t>
            </a:r>
          </a:p>
          <a:p>
            <a:endParaRPr lang="en-GB" dirty="0"/>
          </a:p>
          <a:p>
            <a:r>
              <a:rPr lang="en-GB" dirty="0"/>
              <a:t>These are topics that will be covered again during the classroom sessions with Labs to enforce and identify any lack of understanding.</a:t>
            </a:r>
          </a:p>
          <a:p>
            <a:endParaRPr lang="en-GB" dirty="0"/>
          </a:p>
          <a:p>
            <a:r>
              <a:rPr lang="en-GB" dirty="0"/>
              <a:t>The focused title of the course is </a:t>
            </a:r>
            <a:r>
              <a:rPr lang="en-GB" dirty="0" err="1"/>
              <a:t>microservies</a:t>
            </a:r>
            <a:r>
              <a:rPr lang="en-GB" dirty="0"/>
              <a:t> and </a:t>
            </a:r>
            <a:r>
              <a:rPr lang="en-GB" dirty="0" err="1"/>
              <a:t>RESTfulAPIs</a:t>
            </a:r>
            <a:r>
              <a:rPr lang="en-GB" dirty="0"/>
              <a:t> so a fundamental understanding of what a defines a microservice is important.</a:t>
            </a:r>
          </a:p>
          <a:p>
            <a:r>
              <a:rPr lang="en-GB" dirty="0"/>
              <a:t>To quote </a:t>
            </a:r>
            <a:r>
              <a:rPr lang="en-GB" b="1" dirty="0"/>
              <a:t>Martin Fowler</a:t>
            </a:r>
            <a:r>
              <a:rPr lang="en-GB" dirty="0"/>
              <a:t>:</a:t>
            </a:r>
          </a:p>
          <a:p>
            <a:endParaRPr lang="en-GB" i="1" dirty="0"/>
          </a:p>
          <a:p>
            <a:r>
              <a:rPr lang="en-GB" sz="1200" b="0" i="1" kern="1200" dirty="0">
                <a:solidFill>
                  <a:schemeClr val="tx1"/>
                </a:solidFill>
                <a:effectLst/>
                <a:latin typeface="+mn-lt"/>
                <a:ea typeface="+mn-ea"/>
                <a:cs typeface="+mn-cs"/>
              </a:rPr>
              <a:t>The term "Microservice Architecture" has sprung up over the last few years to describe a particular way of designing software applications as suites of independently deployable services. While there is no precise definition of this architectural style, there are certain common characteristics around organization around business capability, automated deployment, intelligence in the endpoints, and decentralized control of languages and data.</a:t>
            </a:r>
          </a:p>
          <a:p>
            <a:endParaRPr lang="en-GB" sz="1200" b="0" i="1" kern="1200" dirty="0">
              <a:solidFill>
                <a:schemeClr val="tx1"/>
              </a:solidFill>
              <a:effectLst/>
              <a:latin typeface="+mn-lt"/>
              <a:ea typeface="+mn-ea"/>
              <a:cs typeface="+mn-cs"/>
            </a:endParaRPr>
          </a:p>
          <a:p>
            <a:r>
              <a:rPr lang="en-GB" sz="1200" b="0" i="1" kern="1200" dirty="0">
                <a:solidFill>
                  <a:schemeClr val="tx1"/>
                </a:solidFill>
                <a:effectLst/>
                <a:latin typeface="+mn-lt"/>
                <a:ea typeface="+mn-ea"/>
                <a:cs typeface="+mn-cs"/>
              </a:rPr>
              <a:t>“The microservice architectural style 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 There is a bare minimum of centralized management of these services, which may be written in different programming languages and use different data storage technologies.”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Cloud is becoming more popular by the day and microservices really fit in with the flexible, scalable and disposable nature of the cloud that can also assist in rapid deployment of infrastructure to support rapid deployment of code.</a:t>
            </a:r>
          </a:p>
          <a:p>
            <a:r>
              <a:rPr lang="en-GB" sz="1200" b="0" i="0" kern="1200" dirty="0">
                <a:solidFill>
                  <a:schemeClr val="tx1"/>
                </a:solidFill>
                <a:effectLst/>
                <a:latin typeface="+mn-lt"/>
                <a:ea typeface="+mn-ea"/>
                <a:cs typeface="+mn-cs"/>
              </a:rPr>
              <a:t>We are not expected to be cloud experts, there are dedicated courses around the cloud platform for this. A basic understanding of cloud terminology and technology to provide a platform for successfully running microservices is the goal.</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Infrastructure at a hardware level is provided by the cloud platform. We ‘consume’ it as a piece of software picking elements from a list. Selecting many different parts of dishes from a comprehensive shopping list. As the choice is vast I have great deal of flexibility in what I build. But with that flexibility goes responsibility to choose correctly, configure correctly and maintain it right. A common offering to this </a:t>
            </a:r>
            <a:r>
              <a:rPr lang="en-GB" sz="1200" b="1" i="0" kern="1200" dirty="0">
                <a:solidFill>
                  <a:schemeClr val="tx1"/>
                </a:solidFill>
                <a:effectLst/>
                <a:latin typeface="+mn-lt"/>
                <a:ea typeface="+mn-ea"/>
                <a:cs typeface="+mn-cs"/>
              </a:rPr>
              <a:t>IaaS</a:t>
            </a:r>
            <a:r>
              <a:rPr lang="en-GB" sz="1200" b="0" i="0" kern="1200" dirty="0">
                <a:solidFill>
                  <a:schemeClr val="tx1"/>
                </a:solidFill>
                <a:effectLst/>
                <a:latin typeface="+mn-lt"/>
                <a:ea typeface="+mn-ea"/>
                <a:cs typeface="+mn-cs"/>
              </a:rPr>
              <a:t> Infrastructure as a Service offering is the VM (EC2 in AWS terms).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Perhaps the preference would be to have it build for you. Some choice is desirable but the menu a little more limited. </a:t>
            </a:r>
            <a:r>
              <a:rPr lang="en-GB" sz="1200" b="1" i="0" kern="1200" dirty="0">
                <a:solidFill>
                  <a:schemeClr val="tx1"/>
                </a:solidFill>
                <a:effectLst/>
                <a:latin typeface="+mn-lt"/>
                <a:ea typeface="+mn-ea"/>
                <a:cs typeface="+mn-cs"/>
              </a:rPr>
              <a:t>PaaS</a:t>
            </a:r>
            <a:r>
              <a:rPr lang="en-GB" sz="1200" b="0" i="0" kern="1200" dirty="0">
                <a:solidFill>
                  <a:schemeClr val="tx1"/>
                </a:solidFill>
                <a:effectLst/>
                <a:latin typeface="+mn-lt"/>
                <a:ea typeface="+mn-ea"/>
                <a:cs typeface="+mn-cs"/>
              </a:rPr>
              <a:t> not Plates of food as a service, but not far off, Platform as a Service.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you need someone to take the greatest responsibility but less flexibility for you then of course there is always the Set Meal of the Menu. </a:t>
            </a:r>
            <a:r>
              <a:rPr lang="en-GB" sz="1200" b="1" i="0" kern="1200" dirty="0">
                <a:solidFill>
                  <a:schemeClr val="tx1"/>
                </a:solidFill>
                <a:effectLst/>
                <a:latin typeface="+mn-lt"/>
                <a:ea typeface="+mn-ea"/>
                <a:cs typeface="+mn-cs"/>
              </a:rPr>
              <a:t>SaaS</a:t>
            </a:r>
            <a:r>
              <a:rPr lang="en-GB" sz="1200" b="0" i="0" kern="1200" dirty="0">
                <a:solidFill>
                  <a:schemeClr val="tx1"/>
                </a:solidFill>
                <a:effectLst/>
                <a:latin typeface="+mn-lt"/>
                <a:ea typeface="+mn-ea"/>
                <a:cs typeface="+mn-cs"/>
              </a:rPr>
              <a:t> our Set meal as a Service now become Software as a Service – like a mail system.</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variation of the </a:t>
            </a:r>
            <a:r>
              <a:rPr lang="en-GB" sz="1200" b="0" i="0" kern="1200" dirty="0" err="1">
                <a:solidFill>
                  <a:schemeClr val="tx1"/>
                </a:solidFill>
                <a:effectLst/>
                <a:latin typeface="+mn-lt"/>
                <a:ea typeface="+mn-ea"/>
                <a:cs typeface="+mn-cs"/>
              </a:rPr>
              <a:t>Iaas</a:t>
            </a:r>
            <a:r>
              <a:rPr lang="en-GB" sz="1200" b="0" i="0" kern="1200" dirty="0">
                <a:solidFill>
                  <a:schemeClr val="tx1"/>
                </a:solidFill>
                <a:effectLst/>
                <a:latin typeface="+mn-lt"/>
                <a:ea typeface="+mn-ea"/>
                <a:cs typeface="+mn-cs"/>
              </a:rPr>
              <a:t>, PaaS and SaaS is </a:t>
            </a:r>
            <a:r>
              <a:rPr lang="en-GB" sz="1200" b="1" i="0" kern="1200" dirty="0" err="1">
                <a:solidFill>
                  <a:schemeClr val="tx1"/>
                </a:solidFill>
                <a:effectLst/>
                <a:latin typeface="+mn-lt"/>
                <a:ea typeface="+mn-ea"/>
                <a:cs typeface="+mn-cs"/>
              </a:rPr>
              <a:t>FaaS</a:t>
            </a:r>
            <a:r>
              <a:rPr lang="en-GB" sz="1200" b="0" i="0" kern="1200" dirty="0">
                <a:solidFill>
                  <a:schemeClr val="tx1"/>
                </a:solidFill>
                <a:effectLst/>
                <a:latin typeface="+mn-lt"/>
                <a:ea typeface="+mn-ea"/>
                <a:cs typeface="+mn-cs"/>
              </a:rPr>
              <a:t>. Late 2014 saw the release of this as a fully managed service by AWS as Lambda. Take your code upload it to the service. Configure your environment 128mb &gt; 3gb memory (CPU scales accordingly), set a timeout up to 15mins (its not designed for long running processes) and away you go! Wait for an event to trigger it and only pay for what you use in 100ms portions.</a:t>
            </a:r>
          </a:p>
          <a:p>
            <a:r>
              <a:rPr lang="en-GB" sz="1200" b="0" i="0" kern="1200" dirty="0">
                <a:solidFill>
                  <a:schemeClr val="tx1"/>
                </a:solidFill>
                <a:effectLst/>
                <a:latin typeface="+mn-lt"/>
                <a:ea typeface="+mn-ea"/>
                <a:cs typeface="+mn-cs"/>
              </a:rPr>
              <a:t>There are a number of additional consideration for configuring Lambda, but these are beyond the scope of the module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have spent, and will spend time using containers. During the online session an introduction to docker and AWS services was given. Whilst the are many ways of running our microservices, containers are still a popular. The provide the capability to easily run on-premise and then if required transition to a new environment such as the cloud. Many different platforms and orchestrators are available giving choice: Docker, OpenShift, Kubernetes, Mesosphere, ECS,EKS,AKS to name but a few. Subsequently this is an area we should be familiar with.</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As we move towards a cloud architecture the preference is to be as cloud native as possible – architecting specifically for the cloud. To utilise the true benefits of the cloud: lower TCO, scalability, rapid deployment, flexibility etc. we need to consume services that are as much managed by the provided as we can. This removes the burden of managing infrastructure and the cost that it incurs. There will always be exception, generally however this is our goal. If then we can take advantage of serverless we follow a model that is designed to take managed services a step further by hiding the compute away from us. Its neither our or  our organisations responsibility to provide, maintain and scale it. By its very nature we cant have serverless on-premise. The typical benefit of serverless is that we only pay for what we use and if we need it, its provided. Again, lower development effort, lower management effort, lower TCO.</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1" kern="1200" dirty="0">
              <a:solidFill>
                <a:schemeClr val="tx1"/>
              </a:solidFill>
              <a:effectLst/>
              <a:latin typeface="+mn-lt"/>
              <a:ea typeface="+mn-ea"/>
              <a:cs typeface="+mn-cs"/>
            </a:endParaRPr>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710743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3.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5.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6.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0.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8269695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6549021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9407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4818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347214"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9414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6835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5385691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tx1"/>
                </a:solidFill>
              </a:rPr>
              <a:t>Fire exits</a:t>
            </a:r>
          </a:p>
          <a:p>
            <a:pPr>
              <a:buFont typeface="Arial" panose="020B0604020202020204" pitchFamily="34" charset="0"/>
              <a:buChar char="•"/>
            </a:pPr>
            <a:r>
              <a:rPr lang="en-GB" sz="1800" dirty="0">
                <a:solidFill>
                  <a:schemeClr val="tx1"/>
                </a:solidFill>
              </a:rPr>
              <a:t>Toilets </a:t>
            </a:r>
          </a:p>
          <a:p>
            <a:pPr>
              <a:buFont typeface="Arial" panose="020B0604020202020204" pitchFamily="34" charset="0"/>
              <a:buChar char="•"/>
            </a:pPr>
            <a:r>
              <a:rPr lang="en-GB" sz="1800" dirty="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69840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8726428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image" Target="../media/image1.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1.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3.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1.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image" Target="../media/image18.svg"/><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image" Target="../media/image17.png"/><Relationship Id="rId5" Type="http://schemas.openxmlformats.org/officeDocument/2006/relationships/slideLayout" Target="../slideLayouts/slideLayout131.xml"/><Relationship Id="rId10" Type="http://schemas.openxmlformats.org/officeDocument/2006/relationships/theme" Target="../theme/theme4.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 id="2147484445" r:id="rId4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5.xml"/><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45AE9-1997-BC48-99C9-9167BFA9A6C7}"/>
              </a:ext>
            </a:extLst>
          </p:cNvPr>
          <p:cNvSpPr>
            <a:spLocks noGrp="1"/>
          </p:cNvSpPr>
          <p:nvPr>
            <p:ph type="body" sz="quarter" idx="12"/>
          </p:nvPr>
        </p:nvSpPr>
        <p:spPr>
          <a:xfrm>
            <a:off x="385300" y="3343854"/>
            <a:ext cx="3534471" cy="1186921"/>
          </a:xfrm>
        </p:spPr>
        <p:txBody>
          <a:bodyPr/>
          <a:lstStyle/>
          <a:p>
            <a:r>
              <a:rPr lang="en-GB" dirty="0"/>
              <a:t>Classroom</a:t>
            </a:r>
          </a:p>
          <a:p>
            <a:endParaRPr lang="en-US" dirty="0"/>
          </a:p>
        </p:txBody>
      </p:sp>
      <p:sp>
        <p:nvSpPr>
          <p:cNvPr id="3" name="Title 2">
            <a:extLst>
              <a:ext uri="{FF2B5EF4-FFF2-40B4-BE49-F238E27FC236}">
                <a16:creationId xmlns:a16="http://schemas.microsoft.com/office/drawing/2014/main" id="{0A8C355E-D06E-5847-BFD2-7F6F94A03EE8}"/>
              </a:ext>
            </a:extLst>
          </p:cNvPr>
          <p:cNvSpPr>
            <a:spLocks noGrp="1"/>
          </p:cNvSpPr>
          <p:nvPr>
            <p:ph type="ctrTitle"/>
          </p:nvPr>
        </p:nvSpPr>
        <p:spPr>
          <a:xfrm>
            <a:off x="385300" y="961629"/>
            <a:ext cx="3767599" cy="2277604"/>
          </a:xfrm>
        </p:spPr>
        <p:txBody>
          <a:bodyPr/>
          <a:lstStyle/>
          <a:p>
            <a:r>
              <a:rPr lang="en-GB" dirty="0"/>
              <a:t>Microservices and RESTful API</a:t>
            </a:r>
            <a:endParaRPr lang="en-US" dirty="0"/>
          </a:p>
        </p:txBody>
      </p:sp>
    </p:spTree>
    <p:extLst>
      <p:ext uri="{BB962C8B-B14F-4D97-AF65-F5344CB8AC3E}">
        <p14:creationId xmlns:p14="http://schemas.microsoft.com/office/powerpoint/2010/main" val="124593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E7293F6-930F-4CFB-A9F2-02FE144380F3}"/>
              </a:ext>
            </a:extLst>
          </p:cNvPr>
          <p:cNvSpPr>
            <a:spLocks noGrp="1" noChangeArrowheads="1"/>
          </p:cNvSpPr>
          <p:nvPr>
            <p:ph type="ctrTitle"/>
          </p:nvPr>
        </p:nvSpPr>
        <p:spPr>
          <a:xfrm>
            <a:off x="314791" y="3171961"/>
            <a:ext cx="8388220" cy="759629"/>
          </a:xfrm>
        </p:spPr>
        <p:txBody>
          <a:bodyPr/>
          <a:lstStyle/>
          <a:p>
            <a:r>
              <a:rPr lang="en-GB" sz="3200" b="1" dirty="0"/>
              <a:t>Safety, Health and Environment</a:t>
            </a:r>
          </a:p>
        </p:txBody>
      </p:sp>
      <p:sp>
        <p:nvSpPr>
          <p:cNvPr id="5" name="Text Placeholder 1">
            <a:extLst>
              <a:ext uri="{FF2B5EF4-FFF2-40B4-BE49-F238E27FC236}">
                <a16:creationId xmlns:a16="http://schemas.microsoft.com/office/drawing/2014/main" id="{D98AF28A-2D29-491D-83B6-D77C8D563D39}"/>
              </a:ext>
            </a:extLst>
          </p:cNvPr>
          <p:cNvSpPr>
            <a:spLocks noGrp="1"/>
          </p:cNvSpPr>
          <p:nvPr>
            <p:ph type="body" sz="quarter" idx="12"/>
          </p:nvPr>
        </p:nvSpPr>
        <p:spPr>
          <a:xfrm>
            <a:off x="699576" y="4310856"/>
            <a:ext cx="2718633" cy="1672526"/>
          </a:xfrm>
        </p:spPr>
        <p:txBody>
          <a:bodyPr/>
          <a:lstStyle/>
          <a:p>
            <a:r>
              <a:rPr lang="en-GB" dirty="0"/>
              <a:t>Fire exits</a:t>
            </a:r>
          </a:p>
          <a:p>
            <a:r>
              <a:rPr lang="en-GB" dirty="0"/>
              <a:t>Security</a:t>
            </a:r>
          </a:p>
          <a:p>
            <a:r>
              <a:rPr lang="en-GB" dirty="0"/>
              <a:t>Internet access</a:t>
            </a:r>
          </a:p>
          <a:p>
            <a:r>
              <a:rPr lang="en-GB" dirty="0"/>
              <a:t>Phones / mobiles</a:t>
            </a:r>
          </a:p>
          <a:p>
            <a:r>
              <a:rPr lang="en-GB" dirty="0"/>
              <a:t>Messages</a:t>
            </a:r>
          </a:p>
          <a:p>
            <a:endParaRPr lang="en-GB" dirty="0"/>
          </a:p>
          <a:p>
            <a:endParaRPr lang="en-GB" dirty="0"/>
          </a:p>
          <a:p>
            <a:endParaRPr lang="en-IN" dirty="0"/>
          </a:p>
        </p:txBody>
      </p:sp>
      <p:sp>
        <p:nvSpPr>
          <p:cNvPr id="6" name="Text Placeholder 1">
            <a:extLst>
              <a:ext uri="{FF2B5EF4-FFF2-40B4-BE49-F238E27FC236}">
                <a16:creationId xmlns:a16="http://schemas.microsoft.com/office/drawing/2014/main" id="{F579344A-4B0E-4C41-9AB2-A38F17DB96EB}"/>
              </a:ext>
            </a:extLst>
          </p:cNvPr>
          <p:cNvSpPr txBox="1">
            <a:spLocks/>
          </p:cNvSpPr>
          <p:nvPr/>
        </p:nvSpPr>
        <p:spPr>
          <a:xfrm>
            <a:off x="4495596" y="4310856"/>
            <a:ext cx="2064014" cy="1672526"/>
          </a:xfrm>
          <a:prstGeom prst="rect">
            <a:avLst/>
          </a:prstGeom>
        </p:spPr>
        <p:txBody>
          <a:bodyPr vert="horz" lIns="0" tIns="0" rIns="0" bIns="0" rtlCol="0" anchor="t" anchorCtr="0">
            <a:noAutofit/>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i="0" kern="1200">
                <a:solidFill>
                  <a:schemeClr val="bg1"/>
                </a:solidFill>
                <a:latin typeface="Montserrat" pitchFamily="2" charset="77"/>
                <a:ea typeface="+mn-ea"/>
                <a:cs typeface="+mn-cs"/>
              </a:defRPr>
            </a:lvl1pPr>
            <a:lvl2pPr marL="374650" indent="-28575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88900" indent="0" algn="l" defTabSz="914400" rtl="0" eaLnBrk="1" latinLnBrk="0" hangingPunct="1">
              <a:lnSpc>
                <a:spcPct val="100000"/>
              </a:lnSpc>
              <a:spcBef>
                <a:spcPts val="0"/>
              </a:spcBef>
              <a:spcAft>
                <a:spcPts val="650"/>
              </a:spcAft>
              <a:buSzPct val="120000"/>
              <a:buFontTx/>
              <a:buNone/>
              <a:tabLst/>
              <a:defRPr sz="2000" b="0" i="0" kern="1200">
                <a:solidFill>
                  <a:schemeClr val="tx1"/>
                </a:solidFill>
                <a:latin typeface="Montserrat" pitchFamily="2" charset="77"/>
                <a:ea typeface="+mn-ea"/>
                <a:cs typeface="+mn-cs"/>
              </a:defRPr>
            </a:lvl3pPr>
            <a:lvl4pPr marL="88900" indent="0" algn="l" defTabSz="914400" rtl="0" eaLnBrk="1" latinLnBrk="0" hangingPunct="1">
              <a:lnSpc>
                <a:spcPct val="100000"/>
              </a:lnSpc>
              <a:spcBef>
                <a:spcPts val="0"/>
              </a:spcBef>
              <a:spcAft>
                <a:spcPts val="650"/>
              </a:spcAft>
              <a:buSzPct val="120000"/>
              <a:buFontTx/>
              <a:buNone/>
              <a:tabLst/>
              <a:defRPr sz="2000" b="0" kern="1200">
                <a:solidFill>
                  <a:schemeClr val="tx1"/>
                </a:solidFill>
                <a:latin typeface="Montserrat" pitchFamily="2" charset="77"/>
                <a:ea typeface="+mn-ea"/>
                <a:cs typeface="+mn-cs"/>
              </a:defRPr>
            </a:lvl4pPr>
            <a:lvl5pPr marL="88900" indent="0" algn="l" defTabSz="914400" rtl="0" eaLnBrk="1" latinLnBrk="0" hangingPunct="1">
              <a:lnSpc>
                <a:spcPct val="100000"/>
              </a:lnSpc>
              <a:spcBef>
                <a:spcPts val="0"/>
              </a:spcBef>
              <a:spcAft>
                <a:spcPts val="650"/>
              </a:spcAft>
              <a:buSzPct val="125000"/>
              <a:buFontTx/>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Helpdesk</a:t>
            </a:r>
          </a:p>
          <a:p>
            <a:r>
              <a:rPr lang="en-GB" dirty="0"/>
              <a:t>Timings</a:t>
            </a:r>
          </a:p>
          <a:p>
            <a:r>
              <a:rPr lang="en-GB" dirty="0"/>
              <a:t>Breaks</a:t>
            </a:r>
          </a:p>
          <a:p>
            <a:r>
              <a:rPr lang="en-GB" dirty="0"/>
              <a:t>Lunch</a:t>
            </a:r>
          </a:p>
          <a:p>
            <a:r>
              <a:rPr lang="en-GB" dirty="0"/>
              <a:t>Toilets</a:t>
            </a:r>
          </a:p>
          <a:p>
            <a:endParaRPr lang="en-GB" dirty="0"/>
          </a:p>
          <a:p>
            <a:endParaRPr lang="en-IN" dirty="0"/>
          </a:p>
        </p:txBody>
      </p:sp>
    </p:spTree>
    <p:extLst>
      <p:ext uri="{BB962C8B-B14F-4D97-AF65-F5344CB8AC3E}">
        <p14:creationId xmlns:p14="http://schemas.microsoft.com/office/powerpoint/2010/main" val="3671758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84785" y="1085992"/>
            <a:ext cx="5627171" cy="808123"/>
          </a:xfrm>
        </p:spPr>
        <p:txBody>
          <a:bodyPr/>
          <a:lstStyle/>
          <a:p>
            <a:r>
              <a:rPr lang="en-GB" dirty="0"/>
              <a:t>Meet </a:t>
            </a:r>
            <a:r>
              <a:rPr lang="en-GB"/>
              <a:t>&amp; Greet</a:t>
            </a:r>
          </a:p>
        </p:txBody>
      </p:sp>
      <p:sp>
        <p:nvSpPr>
          <p:cNvPr id="4" name="Text Placeholder 3"/>
          <p:cNvSpPr>
            <a:spLocks noGrp="1"/>
          </p:cNvSpPr>
          <p:nvPr>
            <p:ph type="body" sz="quarter" idx="10"/>
          </p:nvPr>
        </p:nvSpPr>
        <p:spPr>
          <a:xfrm>
            <a:off x="384785" y="2294919"/>
            <a:ext cx="5627171" cy="2929811"/>
          </a:xfrm>
        </p:spPr>
        <p:txBody>
          <a:bodyPr/>
          <a:lstStyle/>
          <a:p>
            <a:pPr marL="285750" indent="-285750">
              <a:buFont typeface="Arial" panose="020B0604020202020204" pitchFamily="34" charset="0"/>
              <a:buChar char="•"/>
            </a:pPr>
            <a:r>
              <a:rPr lang="en-GB" dirty="0"/>
              <a:t>Take a minutes to introduce yourselves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Name</a:t>
            </a:r>
          </a:p>
          <a:p>
            <a:pPr marL="285750" indent="-285750">
              <a:buFont typeface="Arial" panose="020B0604020202020204" pitchFamily="34" charset="0"/>
              <a:buChar char="•"/>
            </a:pPr>
            <a:r>
              <a:rPr lang="en-GB" b="0" dirty="0"/>
              <a:t>Current </a:t>
            </a:r>
            <a:r>
              <a:rPr lang="en-GB" dirty="0"/>
              <a:t>role</a:t>
            </a:r>
            <a:r>
              <a:rPr lang="en-GB" b="0" dirty="0"/>
              <a:t>, company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Pre course </a:t>
            </a:r>
            <a:r>
              <a:rPr lang="en-GB" b="0" dirty="0"/>
              <a:t>studies</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r>
              <a:rPr lang="en-GB" b="0" dirty="0"/>
              <a:t>What you do for </a:t>
            </a:r>
            <a:r>
              <a:rPr lang="en-GB" dirty="0"/>
              <a:t>fun</a:t>
            </a:r>
          </a:p>
          <a:p>
            <a:endParaRPr lang="en-GB" b="0" dirty="0"/>
          </a:p>
          <a:p>
            <a:endParaRPr lang="en-GB" b="0" dirty="0"/>
          </a:p>
        </p:txBody>
      </p:sp>
    </p:spTree>
    <p:extLst>
      <p:ext uri="{BB962C8B-B14F-4D97-AF65-F5344CB8AC3E}">
        <p14:creationId xmlns:p14="http://schemas.microsoft.com/office/powerpoint/2010/main" val="117166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01ACDD-5EDD-225F-872B-C54D9C9DB779}"/>
              </a:ext>
            </a:extLst>
          </p:cNvPr>
          <p:cNvSpPr>
            <a:spLocks noGrp="1"/>
          </p:cNvSpPr>
          <p:nvPr>
            <p:ph type="body" sz="quarter" idx="15"/>
          </p:nvPr>
        </p:nvSpPr>
        <p:spPr>
          <a:xfrm>
            <a:off x="4559449" y="487838"/>
            <a:ext cx="6831362" cy="5119407"/>
          </a:xfrm>
        </p:spPr>
        <p:txBody>
          <a:bodyPr/>
          <a:lstStyle/>
          <a:p>
            <a:r>
              <a:rPr lang="en-GB" dirty="0"/>
              <a:t>Online activity review</a:t>
            </a:r>
          </a:p>
          <a:p>
            <a:endParaRPr lang="en-GB" dirty="0"/>
          </a:p>
          <a:p>
            <a:r>
              <a:rPr lang="en-GB" dirty="0"/>
              <a:t>What are Microservices? Pros and cons</a:t>
            </a:r>
          </a:p>
          <a:p>
            <a:r>
              <a:rPr lang="en-GB" dirty="0"/>
              <a:t>Domain driven design</a:t>
            </a:r>
          </a:p>
          <a:p>
            <a:r>
              <a:rPr lang="en-GB" dirty="0"/>
              <a:t>Review of classic Monolithic design</a:t>
            </a:r>
          </a:p>
          <a:p>
            <a:r>
              <a:rPr lang="en-GB" b="1" dirty="0"/>
              <a:t>Lab: a Microservice Design exercise</a:t>
            </a:r>
          </a:p>
          <a:p>
            <a:endParaRPr lang="en-GB" dirty="0"/>
          </a:p>
          <a:p>
            <a:r>
              <a:rPr lang="en-GB" dirty="0"/>
              <a:t>Polyglot Persistence</a:t>
            </a:r>
          </a:p>
          <a:p>
            <a:r>
              <a:rPr lang="en-GB" b="1" dirty="0"/>
              <a:t>Lab - Using RDS database</a:t>
            </a:r>
          </a:p>
          <a:p>
            <a:endParaRPr lang="en-GB" dirty="0"/>
          </a:p>
          <a:p>
            <a:r>
              <a:rPr lang="en-GB" dirty="0"/>
              <a:t>Other forms of storage types</a:t>
            </a:r>
          </a:p>
          <a:p>
            <a:r>
              <a:rPr lang="en-GB" b="1" dirty="0"/>
              <a:t>Lab - Using Amazon DynamoDB NoSQL Database</a:t>
            </a:r>
          </a:p>
        </p:txBody>
      </p:sp>
      <p:sp>
        <p:nvSpPr>
          <p:cNvPr id="6" name="Text Placeholder 5">
            <a:extLst>
              <a:ext uri="{FF2B5EF4-FFF2-40B4-BE49-F238E27FC236}">
                <a16:creationId xmlns:a16="http://schemas.microsoft.com/office/drawing/2014/main" id="{6DBEF0F8-5429-10AF-C2B6-924EE5FB0927}"/>
              </a:ext>
            </a:extLst>
          </p:cNvPr>
          <p:cNvSpPr>
            <a:spLocks noGrp="1"/>
          </p:cNvSpPr>
          <p:nvPr>
            <p:ph type="body" sz="quarter" idx="10"/>
          </p:nvPr>
        </p:nvSpPr>
        <p:spPr>
          <a:xfrm>
            <a:off x="402590" y="1519802"/>
            <a:ext cx="3443732" cy="2751999"/>
          </a:xfrm>
        </p:spPr>
        <p:txBody>
          <a:bodyPr/>
          <a:lstStyle/>
          <a:p>
            <a:r>
              <a:rPr lang="en-GB" dirty="0"/>
              <a:t>Topics</a:t>
            </a:r>
          </a:p>
        </p:txBody>
      </p:sp>
    </p:spTree>
    <p:extLst>
      <p:ext uri="{BB962C8B-B14F-4D97-AF65-F5344CB8AC3E}">
        <p14:creationId xmlns:p14="http://schemas.microsoft.com/office/powerpoint/2010/main" val="3900318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01ACDD-5EDD-225F-872B-C54D9C9DB779}"/>
              </a:ext>
            </a:extLst>
          </p:cNvPr>
          <p:cNvSpPr>
            <a:spLocks noGrp="1"/>
          </p:cNvSpPr>
          <p:nvPr>
            <p:ph type="body" sz="quarter" idx="15"/>
          </p:nvPr>
        </p:nvSpPr>
        <p:spPr>
          <a:xfrm>
            <a:off x="4559449" y="487838"/>
            <a:ext cx="7229961" cy="5119407"/>
          </a:xfrm>
        </p:spPr>
        <p:txBody>
          <a:bodyPr/>
          <a:lstStyle/>
          <a:p>
            <a:pPr marL="285750" indent="-285750">
              <a:buFont typeface="Arial" panose="020B0604020202020204" pitchFamily="34" charset="0"/>
              <a:buChar char="•"/>
            </a:pPr>
            <a:r>
              <a:rPr lang="en-GB" dirty="0"/>
              <a:t>Microservice transaction</a:t>
            </a:r>
          </a:p>
          <a:p>
            <a:pPr marL="285750" indent="-285750">
              <a:buFont typeface="Arial" panose="020B0604020202020204" pitchFamily="34" charset="0"/>
              <a:buChar char="•"/>
            </a:pPr>
            <a:r>
              <a:rPr lang="en-GB" b="1" dirty="0"/>
              <a:t>Lab- Using AWS Step service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What are containers?</a:t>
            </a:r>
          </a:p>
          <a:p>
            <a:pPr marL="285750" indent="-285750">
              <a:buFont typeface="Arial" panose="020B0604020202020204" pitchFamily="34" charset="0"/>
              <a:buChar char="•"/>
            </a:pPr>
            <a:r>
              <a:rPr lang="en-GB" b="1" dirty="0"/>
              <a:t>Lab – Containerise a NodeJS application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Microservice communication</a:t>
            </a:r>
          </a:p>
          <a:p>
            <a:pPr marL="285750" indent="-285750">
              <a:buFont typeface="Arial" panose="020B0604020202020204" pitchFamily="34" charset="0"/>
              <a:buChar char="•"/>
            </a:pPr>
            <a:r>
              <a:rPr lang="en-GB" b="1" dirty="0"/>
              <a:t>Lab- AWS </a:t>
            </a:r>
            <a:r>
              <a:rPr lang="en-GB" b="1" dirty="0" err="1"/>
              <a:t>Fargate</a:t>
            </a:r>
            <a:r>
              <a:rPr lang="en-GB" b="1" dirty="0"/>
              <a:t> for Deployment of Container Apps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Using the API gateway</a:t>
            </a:r>
          </a:p>
          <a:p>
            <a:pPr marL="285750" indent="-285750">
              <a:buFont typeface="Arial" panose="020B0604020202020204" pitchFamily="34" charset="0"/>
              <a:buChar char="•"/>
            </a:pPr>
            <a:r>
              <a:rPr lang="en-GB" b="1" dirty="0"/>
              <a:t>Lab - Build RESTful Microservices with AWS Lambda and API Gateway</a:t>
            </a:r>
            <a:br>
              <a:rPr lang="en-GB" b="1" dirty="0"/>
            </a:br>
            <a:endParaRPr lang="en-GB" b="1" dirty="0"/>
          </a:p>
          <a:p>
            <a:pPr marL="285750" indent="-285750">
              <a:buFont typeface="Arial" panose="020B0604020202020204" pitchFamily="34" charset="0"/>
              <a:buChar char="•"/>
            </a:pPr>
            <a:r>
              <a:rPr lang="en-GB" dirty="0"/>
              <a:t>Other AWS cloud service that is often used with Microservices</a:t>
            </a:r>
          </a:p>
          <a:p>
            <a:endParaRPr lang="en-GB" dirty="0"/>
          </a:p>
          <a:p>
            <a:endParaRPr lang="en-GB" dirty="0"/>
          </a:p>
          <a:p>
            <a:endParaRPr lang="en-GB" dirty="0"/>
          </a:p>
          <a:p>
            <a:endParaRPr lang="en-GB" dirty="0"/>
          </a:p>
          <a:p>
            <a:endParaRPr lang="en-GB" dirty="0"/>
          </a:p>
        </p:txBody>
      </p:sp>
      <p:sp>
        <p:nvSpPr>
          <p:cNvPr id="6" name="Text Placeholder 5">
            <a:extLst>
              <a:ext uri="{FF2B5EF4-FFF2-40B4-BE49-F238E27FC236}">
                <a16:creationId xmlns:a16="http://schemas.microsoft.com/office/drawing/2014/main" id="{6DBEF0F8-5429-10AF-C2B6-924EE5FB0927}"/>
              </a:ext>
            </a:extLst>
          </p:cNvPr>
          <p:cNvSpPr>
            <a:spLocks noGrp="1"/>
          </p:cNvSpPr>
          <p:nvPr>
            <p:ph type="body" sz="quarter" idx="10"/>
          </p:nvPr>
        </p:nvSpPr>
        <p:spPr>
          <a:xfrm>
            <a:off x="402590" y="1519802"/>
            <a:ext cx="3443732" cy="2751999"/>
          </a:xfrm>
        </p:spPr>
        <p:txBody>
          <a:bodyPr/>
          <a:lstStyle/>
          <a:p>
            <a:r>
              <a:rPr lang="en-GB" dirty="0"/>
              <a:t>Topics</a:t>
            </a:r>
          </a:p>
        </p:txBody>
      </p:sp>
    </p:spTree>
    <p:extLst>
      <p:ext uri="{BB962C8B-B14F-4D97-AF65-F5344CB8AC3E}">
        <p14:creationId xmlns:p14="http://schemas.microsoft.com/office/powerpoint/2010/main" val="2362397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51A00CDD-92D6-4BBD-BF8C-19665FDB3549}"/>
              </a:ext>
            </a:extLst>
          </p:cNvPr>
          <p:cNvPicPr>
            <a:picLocks noChangeAspect="1"/>
          </p:cNvPicPr>
          <p:nvPr/>
        </p:nvPicPr>
        <p:blipFill>
          <a:blip r:embed="rId2"/>
          <a:stretch>
            <a:fillRect/>
          </a:stretch>
        </p:blipFill>
        <p:spPr>
          <a:xfrm>
            <a:off x="992124" y="3543490"/>
            <a:ext cx="7315200" cy="1571625"/>
          </a:xfrm>
          <a:prstGeom prst="rect">
            <a:avLst/>
          </a:prstGeom>
          <a:ln>
            <a:noFill/>
          </a:ln>
          <a:effectLst>
            <a:outerShdw blurRad="292100" dist="139700" dir="2700000" algn="tl" rotWithShape="0">
              <a:srgbClr val="333333">
                <a:alpha val="65000"/>
              </a:srgbClr>
            </a:outerShdw>
          </a:effectLst>
        </p:spPr>
      </p:pic>
      <p:pic>
        <p:nvPicPr>
          <p:cNvPr id="9" name="Picture 8" descr="Text&#10;&#10;Description automatically generated">
            <a:extLst>
              <a:ext uri="{FF2B5EF4-FFF2-40B4-BE49-F238E27FC236}">
                <a16:creationId xmlns:a16="http://schemas.microsoft.com/office/drawing/2014/main" id="{ADC242C9-8A90-4300-839E-F8A375C9100B}"/>
              </a:ext>
            </a:extLst>
          </p:cNvPr>
          <p:cNvPicPr>
            <a:picLocks noChangeAspect="1"/>
          </p:cNvPicPr>
          <p:nvPr/>
        </p:nvPicPr>
        <p:blipFill>
          <a:blip r:embed="rId3"/>
          <a:stretch>
            <a:fillRect/>
          </a:stretch>
        </p:blipFill>
        <p:spPr>
          <a:xfrm>
            <a:off x="992124" y="5211318"/>
            <a:ext cx="9941303" cy="1354074"/>
          </a:xfrm>
          <a:prstGeom prst="rect">
            <a:avLst/>
          </a:prstGeom>
          <a:ln>
            <a:noFill/>
          </a:ln>
          <a:effectLst>
            <a:outerShdw blurRad="292100" dist="139700" dir="2700000" algn="tl" rotWithShape="0">
              <a:srgbClr val="333333">
                <a:alpha val="65000"/>
              </a:srgb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A5A06323-A1D2-4BC9-ADC1-F91C18ADDB35}"/>
              </a:ext>
            </a:extLst>
          </p:cNvPr>
          <p:cNvPicPr>
            <a:picLocks noChangeAspect="1"/>
          </p:cNvPicPr>
          <p:nvPr/>
        </p:nvPicPr>
        <p:blipFill>
          <a:blip r:embed="rId4"/>
          <a:stretch>
            <a:fillRect/>
          </a:stretch>
        </p:blipFill>
        <p:spPr>
          <a:xfrm>
            <a:off x="992124" y="583882"/>
            <a:ext cx="8627364" cy="2791630"/>
          </a:xfrm>
          <a:prstGeom prst="rect">
            <a:avLst/>
          </a:prstGeom>
          <a:ln>
            <a:noFill/>
          </a:ln>
          <a:effectLst>
            <a:outerShdw blurRad="292100" dist="139700" dir="2700000" algn="tl" rotWithShape="0">
              <a:srgbClr val="333333">
                <a:alpha val="65000"/>
              </a:srgbClr>
            </a:outerShdw>
          </a:effectLst>
        </p:spPr>
      </p:pic>
      <p:pic>
        <p:nvPicPr>
          <p:cNvPr id="13" name="Picture 12" descr="Graphical user interface, text&#10;&#10;Description automatically generated">
            <a:extLst>
              <a:ext uri="{FF2B5EF4-FFF2-40B4-BE49-F238E27FC236}">
                <a16:creationId xmlns:a16="http://schemas.microsoft.com/office/drawing/2014/main" id="{B8696912-04F0-436A-B85E-C28551AD354B}"/>
              </a:ext>
            </a:extLst>
          </p:cNvPr>
          <p:cNvPicPr>
            <a:picLocks noChangeAspect="1"/>
          </p:cNvPicPr>
          <p:nvPr/>
        </p:nvPicPr>
        <p:blipFill>
          <a:blip r:embed="rId5"/>
          <a:stretch>
            <a:fillRect/>
          </a:stretch>
        </p:blipFill>
        <p:spPr>
          <a:xfrm>
            <a:off x="8470011" y="3543491"/>
            <a:ext cx="3524318" cy="1119950"/>
          </a:xfrm>
          <a:prstGeom prst="rect">
            <a:avLst/>
          </a:prstGeom>
          <a:ln>
            <a:noFill/>
          </a:ln>
          <a:effectLst>
            <a:outerShdw blurRad="292100" dist="139700" dir="2700000" algn="tl" rotWithShape="0">
              <a:srgbClr val="333333">
                <a:alpha val="65000"/>
              </a:srgbClr>
            </a:outerShdw>
          </a:effectLst>
        </p:spPr>
      </p:pic>
      <p:sp>
        <p:nvSpPr>
          <p:cNvPr id="14" name="Rectangle: Rounded Corners 13">
            <a:extLst>
              <a:ext uri="{FF2B5EF4-FFF2-40B4-BE49-F238E27FC236}">
                <a16:creationId xmlns:a16="http://schemas.microsoft.com/office/drawing/2014/main" id="{44049B2A-602A-41FB-89B5-90D1EF9B7B6F}"/>
              </a:ext>
            </a:extLst>
          </p:cNvPr>
          <p:cNvSpPr/>
          <p:nvPr/>
        </p:nvSpPr>
        <p:spPr>
          <a:xfrm>
            <a:off x="9827046" y="583882"/>
            <a:ext cx="2167283" cy="128897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2400" b="1" dirty="0"/>
              <a:t>Pre-course labs</a:t>
            </a:r>
            <a:endParaRPr lang="en-GB" sz="1600" b="1" dirty="0"/>
          </a:p>
        </p:txBody>
      </p:sp>
    </p:spTree>
    <p:extLst>
      <p:ext uri="{BB962C8B-B14F-4D97-AF65-F5344CB8AC3E}">
        <p14:creationId xmlns:p14="http://schemas.microsoft.com/office/powerpoint/2010/main" val="280464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19A38D-A357-1C42-AB44-EE363914449B}"/>
              </a:ext>
            </a:extLst>
          </p:cNvPr>
          <p:cNvSpPr>
            <a:spLocks noGrp="1"/>
          </p:cNvSpPr>
          <p:nvPr>
            <p:ph type="body" sz="quarter" idx="10"/>
          </p:nvPr>
        </p:nvSpPr>
        <p:spPr/>
        <p:txBody>
          <a:bodyPr/>
          <a:lstStyle/>
          <a:p>
            <a:r>
              <a:rPr lang="en-GB" dirty="0"/>
              <a:t>Online Activity Review</a:t>
            </a:r>
            <a:br>
              <a:rPr lang="en-GB" dirty="0"/>
            </a:br>
            <a:endParaRPr lang="en-US" dirty="0"/>
          </a:p>
        </p:txBody>
      </p:sp>
      <p:sp>
        <p:nvSpPr>
          <p:cNvPr id="3" name="Slide Number Placeholder 2">
            <a:extLst>
              <a:ext uri="{FF2B5EF4-FFF2-40B4-BE49-F238E27FC236}">
                <a16:creationId xmlns:a16="http://schemas.microsoft.com/office/drawing/2014/main" id="{8B01B3EF-9C06-7346-B160-3B2B98C2D51E}"/>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4" name="Text Placeholder 3">
            <a:extLst>
              <a:ext uri="{FF2B5EF4-FFF2-40B4-BE49-F238E27FC236}">
                <a16:creationId xmlns:a16="http://schemas.microsoft.com/office/drawing/2014/main" id="{DBFA3AF3-0B76-114A-9260-44F3B377AF4A}"/>
              </a:ext>
            </a:extLst>
          </p:cNvPr>
          <p:cNvSpPr>
            <a:spLocks noGrp="1"/>
          </p:cNvSpPr>
          <p:nvPr>
            <p:ph type="body" sz="quarter" idx="15"/>
          </p:nvPr>
        </p:nvSpPr>
        <p:spPr>
          <a:xfrm>
            <a:off x="4734676" y="886300"/>
            <a:ext cx="7072539" cy="5112343"/>
          </a:xfrm>
          <a:ln>
            <a:noFill/>
          </a:ln>
        </p:spPr>
        <p:style>
          <a:lnRef idx="2">
            <a:schemeClr val="dk1"/>
          </a:lnRef>
          <a:fillRef idx="1">
            <a:schemeClr val="lt1"/>
          </a:fillRef>
          <a:effectRef idx="0">
            <a:schemeClr val="dk1"/>
          </a:effectRef>
          <a:fontRef idx="minor">
            <a:schemeClr val="dk1"/>
          </a:fontRef>
        </p:style>
        <p:txBody>
          <a:bodyPr/>
          <a:lstStyle/>
          <a:p>
            <a:r>
              <a:rPr lang="en-GB" b="1" dirty="0"/>
              <a:t>Based on the online activities, review the following topics:</a:t>
            </a:r>
            <a:br>
              <a:rPr lang="en-GB" b="1" dirty="0"/>
            </a:br>
            <a:endParaRPr lang="en-US" b="1" dirty="0"/>
          </a:p>
          <a:p>
            <a:pPr lvl="1"/>
            <a:r>
              <a:rPr lang="en-GB" dirty="0"/>
              <a:t>What is a </a:t>
            </a:r>
            <a:r>
              <a:rPr lang="en-GB" b="1" dirty="0"/>
              <a:t>Microservice</a:t>
            </a:r>
            <a:r>
              <a:rPr lang="en-GB" dirty="0"/>
              <a:t>?</a:t>
            </a:r>
            <a:endParaRPr lang="en-GB" dirty="0">
              <a:cs typeface="Calibri"/>
            </a:endParaRPr>
          </a:p>
          <a:p>
            <a:pPr lvl="1"/>
            <a:endParaRPr lang="en-GB" dirty="0"/>
          </a:p>
          <a:p>
            <a:pPr lvl="1"/>
            <a:r>
              <a:rPr lang="en-GB" dirty="0"/>
              <a:t>What is a </a:t>
            </a:r>
            <a:r>
              <a:rPr lang="en-GB" b="1" dirty="0"/>
              <a:t>RESTful API</a:t>
            </a:r>
            <a:r>
              <a:rPr lang="en-GB" dirty="0"/>
              <a:t>?</a:t>
            </a:r>
            <a:endParaRPr lang="en-GB" dirty="0">
              <a:cs typeface="Calibri" panose="020F0502020204030204"/>
            </a:endParaRPr>
          </a:p>
          <a:p>
            <a:pPr lvl="1"/>
            <a:endParaRPr lang="en-GB" dirty="0"/>
          </a:p>
          <a:p>
            <a:pPr lvl="1"/>
            <a:r>
              <a:rPr lang="en-GB" dirty="0"/>
              <a:t>What is the difference between </a:t>
            </a:r>
          </a:p>
          <a:p>
            <a:pPr marL="1080000" lvl="5"/>
            <a:r>
              <a:rPr lang="en-GB" b="1" dirty="0"/>
              <a:t>IaaS</a:t>
            </a:r>
          </a:p>
          <a:p>
            <a:pPr marL="1080000" lvl="5"/>
            <a:r>
              <a:rPr lang="en-GB" b="1" dirty="0"/>
              <a:t>PaaS </a:t>
            </a:r>
          </a:p>
          <a:p>
            <a:pPr marL="1080000" lvl="5"/>
            <a:r>
              <a:rPr lang="en-GB" b="1" dirty="0"/>
              <a:t>SaaS</a:t>
            </a:r>
            <a:endParaRPr lang="en-GB" b="1" dirty="0">
              <a:cs typeface="Calibri" panose="020F0502020204030204"/>
            </a:endParaRPr>
          </a:p>
          <a:p>
            <a:pPr lvl="1"/>
            <a:endParaRPr lang="en-GB" dirty="0"/>
          </a:p>
          <a:p>
            <a:pPr lvl="1"/>
            <a:r>
              <a:rPr lang="en-GB" dirty="0"/>
              <a:t>What is </a:t>
            </a:r>
            <a:r>
              <a:rPr lang="en-GB" b="1" dirty="0" err="1"/>
              <a:t>FaaS</a:t>
            </a:r>
            <a:r>
              <a:rPr lang="en-GB" dirty="0"/>
              <a:t>? </a:t>
            </a:r>
            <a:endParaRPr lang="en-GB" sz="1600" dirty="0"/>
          </a:p>
          <a:p>
            <a:pPr lvl="1"/>
            <a:endParaRPr lang="en-GB" dirty="0">
              <a:cs typeface="Calibri" panose="020F0502020204030204"/>
            </a:endParaRPr>
          </a:p>
          <a:p>
            <a:endParaRPr lang="en-US" dirty="0"/>
          </a:p>
        </p:txBody>
      </p:sp>
      <p:sp>
        <p:nvSpPr>
          <p:cNvPr id="5" name="Text Placeholder 3">
            <a:extLst>
              <a:ext uri="{FF2B5EF4-FFF2-40B4-BE49-F238E27FC236}">
                <a16:creationId xmlns:a16="http://schemas.microsoft.com/office/drawing/2014/main" id="{D0A0EC3F-113A-7D8B-0C84-0408E7A55458}"/>
              </a:ext>
            </a:extLst>
          </p:cNvPr>
          <p:cNvSpPr txBox="1">
            <a:spLocks/>
          </p:cNvSpPr>
          <p:nvPr/>
        </p:nvSpPr>
        <p:spPr>
          <a:xfrm>
            <a:off x="4734676" y="883918"/>
            <a:ext cx="7072539" cy="5112343"/>
          </a:xfrm>
          <a:prstGeom prst="rect">
            <a:avLst/>
          </a:prstGeom>
          <a:ln>
            <a:noFill/>
          </a:ln>
        </p:spPr>
        <p:style>
          <a:lnRef idx="2">
            <a:schemeClr val="dk1"/>
          </a:lnRef>
          <a:fillRef idx="1">
            <a:schemeClr val="lt1"/>
          </a:fillRef>
          <a:effectRef idx="0">
            <a:schemeClr val="dk1"/>
          </a:effectRef>
          <a:fontRef idx="minor">
            <a:schemeClr val="dk1"/>
          </a:fontRef>
        </p:style>
        <p:txBody>
          <a:bodyPr vert="horz" lIns="0" tIns="0" rIns="0" bIns="0" rtlCol="0" anchor="t" anchorCtr="0">
            <a:noAutofit/>
          </a:bodyPr>
          <a:lstStyle>
            <a:lvl1pPr marL="0" indent="0" algn="l" defTabSz="914377" rtl="0" eaLnBrk="1" latinLnBrk="0" hangingPunct="1">
              <a:lnSpc>
                <a:spcPct val="100000"/>
              </a:lnSpc>
              <a:spcBef>
                <a:spcPts val="0"/>
              </a:spcBef>
              <a:spcAft>
                <a:spcPts val="651"/>
              </a:spcAft>
              <a:buSzPct val="115000"/>
              <a:buFont typeface="Arial" panose="020B0604020202020204" pitchFamily="34" charset="0"/>
              <a:buNone/>
              <a:defRPr sz="1800" b="0" i="0" kern="1200">
                <a:solidFill>
                  <a:schemeClr val="tx1"/>
                </a:solidFill>
                <a:latin typeface="Montserrat" pitchFamily="2" charset="77"/>
                <a:ea typeface="+mn-ea"/>
                <a:cs typeface="+mn-cs"/>
              </a:defRPr>
            </a:lvl1pPr>
            <a:lvl2pPr marL="179996" indent="-179996"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2pPr>
            <a:lvl3pPr marL="179996" indent="-179996" algn="l" defTabSz="914377" rtl="0" eaLnBrk="1" latinLnBrk="0" hangingPunct="1">
              <a:lnSpc>
                <a:spcPct val="100000"/>
              </a:lnSpc>
              <a:spcBef>
                <a:spcPts val="0"/>
              </a:spcBef>
              <a:spcAft>
                <a:spcPts val="651"/>
              </a:spcAft>
              <a:buSzPct val="120000"/>
              <a:buFont typeface="Arial" panose="020B0604020202020204" pitchFamily="34" charset="0"/>
              <a:buChar char="•"/>
              <a:tabLst/>
              <a:defRPr sz="1800" b="0" i="0" kern="1200">
                <a:solidFill>
                  <a:schemeClr val="tx1"/>
                </a:solidFill>
                <a:latin typeface="Montserrat" pitchFamily="2" charset="77"/>
                <a:ea typeface="+mn-ea"/>
                <a:cs typeface="+mn-cs"/>
              </a:defRPr>
            </a:lvl3pPr>
            <a:lvl4pPr marL="179996" indent="-179996" algn="l" defTabSz="914377" rtl="0" eaLnBrk="1" latinLnBrk="0" hangingPunct="1">
              <a:lnSpc>
                <a:spcPct val="100000"/>
              </a:lnSpc>
              <a:spcBef>
                <a:spcPts val="0"/>
              </a:spcBef>
              <a:spcAft>
                <a:spcPts val="651"/>
              </a:spcAft>
              <a:buSzPct val="120000"/>
              <a:buFont typeface="Arial" panose="020B0604020202020204" pitchFamily="34" charset="0"/>
              <a:buChar char="•"/>
              <a:tabLst/>
              <a:defRPr sz="1800" b="0" kern="1200">
                <a:solidFill>
                  <a:schemeClr val="tx1"/>
                </a:solidFill>
                <a:latin typeface="Montserrat" pitchFamily="2" charset="77"/>
                <a:ea typeface="+mn-ea"/>
                <a:cs typeface="+mn-cs"/>
              </a:defRPr>
            </a:lvl4pPr>
            <a:lvl5pPr marL="179996" indent="-179996"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Based on the online activities, review the following topics:</a:t>
            </a:r>
            <a:br>
              <a:rPr lang="en-GB" b="1" dirty="0"/>
            </a:br>
            <a:endParaRPr lang="en-US" b="1" dirty="0"/>
          </a:p>
          <a:p>
            <a:pPr lvl="1"/>
            <a:r>
              <a:rPr lang="en-GB" dirty="0"/>
              <a:t>What is a </a:t>
            </a:r>
            <a:r>
              <a:rPr lang="en-GB" b="1" dirty="0"/>
              <a:t>Microservice</a:t>
            </a:r>
            <a:r>
              <a:rPr lang="en-GB" dirty="0"/>
              <a:t>?</a:t>
            </a:r>
            <a:endParaRPr lang="en-GB" dirty="0">
              <a:cs typeface="Calibri"/>
            </a:endParaRPr>
          </a:p>
          <a:p>
            <a:pPr lvl="1"/>
            <a:endParaRPr lang="en-GB" dirty="0"/>
          </a:p>
          <a:p>
            <a:pPr lvl="1"/>
            <a:r>
              <a:rPr lang="en-GB" dirty="0"/>
              <a:t>What is a </a:t>
            </a:r>
            <a:r>
              <a:rPr lang="en-GB" b="1" dirty="0"/>
              <a:t>RESTful API</a:t>
            </a:r>
            <a:r>
              <a:rPr lang="en-GB" dirty="0"/>
              <a:t>?</a:t>
            </a:r>
            <a:endParaRPr lang="en-GB" dirty="0">
              <a:cs typeface="Calibri" panose="020F0502020204030204"/>
            </a:endParaRPr>
          </a:p>
          <a:p>
            <a:pPr lvl="1"/>
            <a:endParaRPr lang="en-GB" dirty="0"/>
          </a:p>
          <a:p>
            <a:pPr lvl="1"/>
            <a:r>
              <a:rPr lang="en-GB" dirty="0"/>
              <a:t>What is the difference between </a:t>
            </a:r>
          </a:p>
          <a:p>
            <a:pPr marL="0" lvl="1" indent="0">
              <a:buNone/>
            </a:pPr>
            <a:r>
              <a:rPr lang="en-GB" b="1" dirty="0"/>
              <a:t>	IaaS 	AWS Azur, GCP  		Leasing a car</a:t>
            </a:r>
          </a:p>
          <a:p>
            <a:pPr marL="0" lvl="1" indent="0">
              <a:buNone/>
            </a:pPr>
            <a:r>
              <a:rPr lang="en-GB" b="1" dirty="0"/>
              <a:t>	PaaS 	AWS EBS 			Taxi!</a:t>
            </a:r>
          </a:p>
          <a:p>
            <a:pPr marL="0" lvl="1" indent="0">
              <a:buNone/>
            </a:pPr>
            <a:r>
              <a:rPr lang="en-GB" b="1" dirty="0"/>
              <a:t>	SaaS 	WebEx, </a:t>
            </a:r>
            <a:r>
              <a:rPr lang="en-GB" b="1" dirty="0" err="1"/>
              <a:t>DropBox</a:t>
            </a:r>
            <a:r>
              <a:rPr lang="en-GB" b="1" dirty="0"/>
              <a:t> S3 		Bus!</a:t>
            </a:r>
            <a:endParaRPr lang="en-GB" b="1" dirty="0">
              <a:cs typeface="Calibri" panose="020F0502020204030204"/>
            </a:endParaRPr>
          </a:p>
          <a:p>
            <a:pPr lvl="1"/>
            <a:endParaRPr lang="en-GB" dirty="0"/>
          </a:p>
          <a:p>
            <a:pPr lvl="1"/>
            <a:r>
              <a:rPr lang="en-GB" dirty="0"/>
              <a:t>What is </a:t>
            </a:r>
            <a:r>
              <a:rPr lang="en-GB" b="1" dirty="0" err="1"/>
              <a:t>FaaS</a:t>
            </a:r>
            <a:r>
              <a:rPr lang="en-GB" dirty="0"/>
              <a:t>? </a:t>
            </a:r>
            <a:r>
              <a:rPr lang="en-GB" sz="1600" dirty="0"/>
              <a:t>(Lambda is an example of an AWS Service)</a:t>
            </a:r>
          </a:p>
          <a:p>
            <a:pPr lvl="1"/>
            <a:endParaRPr lang="en-GB" dirty="0">
              <a:cs typeface="Calibri" panose="020F0502020204030204"/>
            </a:endParaRPr>
          </a:p>
          <a:p>
            <a:endParaRPr lang="en-US" dirty="0"/>
          </a:p>
        </p:txBody>
      </p:sp>
    </p:spTree>
    <p:extLst>
      <p:ext uri="{BB962C8B-B14F-4D97-AF65-F5344CB8AC3E}">
        <p14:creationId xmlns:p14="http://schemas.microsoft.com/office/powerpoint/2010/main" val="106698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19A38D-A357-1C42-AB44-EE363914449B}"/>
              </a:ext>
            </a:extLst>
          </p:cNvPr>
          <p:cNvSpPr>
            <a:spLocks noGrp="1"/>
          </p:cNvSpPr>
          <p:nvPr>
            <p:ph type="body" sz="quarter" idx="10"/>
          </p:nvPr>
        </p:nvSpPr>
        <p:spPr/>
        <p:txBody>
          <a:bodyPr/>
          <a:lstStyle/>
          <a:p>
            <a:r>
              <a:rPr lang="en-GB" dirty="0"/>
              <a:t>Online Activity Review</a:t>
            </a:r>
            <a:br>
              <a:rPr lang="en-GB" dirty="0"/>
            </a:br>
            <a:endParaRPr lang="en-US" dirty="0"/>
          </a:p>
        </p:txBody>
      </p:sp>
      <p:sp>
        <p:nvSpPr>
          <p:cNvPr id="3" name="Slide Number Placeholder 2">
            <a:extLst>
              <a:ext uri="{FF2B5EF4-FFF2-40B4-BE49-F238E27FC236}">
                <a16:creationId xmlns:a16="http://schemas.microsoft.com/office/drawing/2014/main" id="{8B01B3EF-9C06-7346-B160-3B2B98C2D51E}"/>
              </a:ext>
            </a:extLst>
          </p:cNvPr>
          <p:cNvSpPr>
            <a:spLocks noGrp="1"/>
          </p:cNvSpPr>
          <p:nvPr>
            <p:ph type="sldNum" sz="quarter" idx="4"/>
          </p:nvPr>
        </p:nvSpPr>
        <p:spPr/>
        <p:txBody>
          <a:bodyPr/>
          <a:lstStyle/>
          <a:p>
            <a:fld id="{EF892D59-8F09-EF4B-AD6D-DA609442F868}" type="slidenum">
              <a:rPr lang="en-GB" smtClean="0"/>
              <a:pPr/>
              <a:t>8</a:t>
            </a:fld>
            <a:endParaRPr lang="en-GB" dirty="0"/>
          </a:p>
        </p:txBody>
      </p:sp>
      <p:sp>
        <p:nvSpPr>
          <p:cNvPr id="4" name="Text Placeholder 3">
            <a:extLst>
              <a:ext uri="{FF2B5EF4-FFF2-40B4-BE49-F238E27FC236}">
                <a16:creationId xmlns:a16="http://schemas.microsoft.com/office/drawing/2014/main" id="{DBFA3AF3-0B76-114A-9260-44F3B377AF4A}"/>
              </a:ext>
            </a:extLst>
          </p:cNvPr>
          <p:cNvSpPr>
            <a:spLocks noGrp="1"/>
          </p:cNvSpPr>
          <p:nvPr>
            <p:ph type="body" sz="quarter" idx="15"/>
          </p:nvPr>
        </p:nvSpPr>
        <p:spPr>
          <a:xfrm>
            <a:off x="4735286" y="872828"/>
            <a:ext cx="7072539" cy="5112343"/>
          </a:xfrm>
        </p:spPr>
        <p:txBody>
          <a:bodyPr/>
          <a:lstStyle/>
          <a:p>
            <a:r>
              <a:rPr lang="en-GB" b="1" dirty="0"/>
              <a:t>Based on the online activities, review the following topics:</a:t>
            </a:r>
            <a:br>
              <a:rPr lang="en-GB" b="1" dirty="0"/>
            </a:br>
            <a:endParaRPr lang="en-GB" dirty="0">
              <a:cs typeface="Calibri" panose="020F0502020204030204"/>
            </a:endParaRPr>
          </a:p>
          <a:p>
            <a:pPr lvl="1"/>
            <a:r>
              <a:rPr lang="en-GB" dirty="0"/>
              <a:t>What is a </a:t>
            </a:r>
            <a:r>
              <a:rPr lang="en-GB" b="1" dirty="0"/>
              <a:t>Container</a:t>
            </a:r>
            <a:r>
              <a:rPr lang="en-GB" dirty="0"/>
              <a:t>? Docker</a:t>
            </a:r>
          </a:p>
          <a:p>
            <a:pPr lvl="1"/>
            <a:r>
              <a:rPr lang="en-GB" dirty="0">
                <a:cs typeface="Calibri" panose="020F0502020204030204"/>
              </a:rPr>
              <a:t>What is the difference between a VM and Docker?</a:t>
            </a:r>
          </a:p>
          <a:p>
            <a:pPr lvl="1"/>
            <a:endParaRPr lang="en-GB" dirty="0"/>
          </a:p>
          <a:p>
            <a:pPr lvl="1"/>
            <a:r>
              <a:rPr lang="en-GB" dirty="0"/>
              <a:t>What do we mean by '</a:t>
            </a:r>
            <a:r>
              <a:rPr lang="en-GB" b="1" dirty="0"/>
              <a:t>serverless</a:t>
            </a:r>
            <a:r>
              <a:rPr lang="en-GB" dirty="0"/>
              <a:t>'?</a:t>
            </a:r>
          </a:p>
          <a:p>
            <a:pPr lvl="1"/>
            <a:endParaRPr lang="en-GB" dirty="0">
              <a:cs typeface="Calibri" panose="020F0502020204030204"/>
            </a:endParaRPr>
          </a:p>
          <a:p>
            <a:pPr lvl="1"/>
            <a:r>
              <a:rPr lang="en-GB" dirty="0"/>
              <a:t>List some of the Advantages and Disadvantages </a:t>
            </a:r>
            <a:br>
              <a:rPr lang="en-GB" dirty="0"/>
            </a:br>
            <a:r>
              <a:rPr lang="en-GB" dirty="0"/>
              <a:t>of using the cloud</a:t>
            </a:r>
          </a:p>
          <a:p>
            <a:endParaRPr lang="en-US" dirty="0"/>
          </a:p>
        </p:txBody>
      </p:sp>
    </p:spTree>
    <p:extLst>
      <p:ext uri="{BB962C8B-B14F-4D97-AF65-F5344CB8AC3E}">
        <p14:creationId xmlns:p14="http://schemas.microsoft.com/office/powerpoint/2010/main" val="1092607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EAC9-7FBA-4D43-9A5D-EE4E580B7C0A}"/>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23981549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F1EAC4B1EFB44D48A9C36DA0BCBB8328" ma:contentTypeVersion="0" ma:contentTypeDescription="Base content type which represents courseware documents" ma:contentTypeScope="" ma:versionID="d59afe152f82febbd78c46d47118d6bc">
  <xsd:schema xmlns:xsd="http://www.w3.org/2001/XMLSchema" xmlns:xs="http://www.w3.org/2001/XMLSchema" xmlns:p="http://schemas.microsoft.com/office/2006/metadata/properties" xmlns:ns2="F7E97F0E-E4C5-40F5-90EF-11DCDD975F5D" targetNamespace="http://schemas.microsoft.com/office/2006/metadata/properties" ma:root="true" ma:fieldsID="358bc430e070e9e07431207e45b1d042" ns2:_="">
    <xsd:import namespace="F7E97F0E-E4C5-40F5-90EF-11DCDD975F5D"/>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97F0E-E4C5-40F5-90EF-11DCDD975F5D"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ookTypeField0 xmlns="F7E97F0E-E4C5-40F5-90EF-11DCDD975F5D">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IsBuildFile xmlns="F7E97F0E-E4C5-40F5-90EF-11DCDD975F5D" xsi:nil="true"/>
    <SequenceNumber xmlns="F7E97F0E-E4C5-40F5-90EF-11DCDD975F5D" xsi:nil="true"/>
  </documentManagement>
</p:properties>
</file>

<file path=customXml/itemProps1.xml><?xml version="1.0" encoding="utf-8"?>
<ds:datastoreItem xmlns:ds="http://schemas.openxmlformats.org/officeDocument/2006/customXml" ds:itemID="{BF34C5CD-0F47-477F-8A0A-C0EE3F325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E97F0E-E4C5-40F5-90EF-11DCDD975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D54FD4C0-AF61-4457-ADCF-4CFE3F92DA4C}">
  <ds:schemaRefs>
    <ds:schemaRef ds:uri="http://schemas.microsoft.com/office/2006/metadata/properties"/>
    <ds:schemaRef ds:uri="http://www.w3.org/XML/1998/namespace"/>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96051dbc-2e20-43d7-b3d9-2fc3cb55396a"/>
    <ds:schemaRef ds:uri="F7E97F0E-E4C5-40F5-90EF-11DCDD975F5D"/>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50934</TotalTime>
  <Words>2505</Words>
  <Application>Microsoft Office PowerPoint</Application>
  <PresentationFormat>Widescreen</PresentationFormat>
  <Paragraphs>181</Paragraphs>
  <Slides>9</Slides>
  <Notes>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9</vt:i4>
      </vt:variant>
    </vt:vector>
  </HeadingPairs>
  <TitlesOfParts>
    <vt:vector size="17" baseType="lpstr">
      <vt:lpstr>Arial</vt:lpstr>
      <vt:lpstr>Calibri</vt:lpstr>
      <vt:lpstr>Krana Fat B</vt:lpstr>
      <vt:lpstr>Montserrat</vt:lpstr>
      <vt:lpstr>Master_Red_and_Purple</vt:lpstr>
      <vt:lpstr>Master_Yellow_and_Orange</vt:lpstr>
      <vt:lpstr>Master_Blue</vt:lpstr>
      <vt:lpstr>Master_Neutral</vt:lpstr>
      <vt:lpstr>Microservices and RESTful API</vt:lpstr>
      <vt:lpstr>Safety, Health and Environment</vt:lpstr>
      <vt:lpstr>Meet &amp; Greet</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460</cp:revision>
  <cp:lastPrinted>2019-07-03T09:46:41Z</cp:lastPrinted>
  <dcterms:created xsi:type="dcterms:W3CDTF">2019-09-05T08:17:12Z</dcterms:created>
  <dcterms:modified xsi:type="dcterms:W3CDTF">2023-02-16T22:59:05Z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0x010100F0967B7CEE8D417F966757887D9466FB00F1EAC4B1EFB44D48A9C36DA0BCBB8328</vt:lpwstr>
  </property>
  <property fmtid="{D5CDD505-2E9C-101B-9397-08002B2CF9AE}" pid="3" name="BookType">
    <vt:lpwstr>4</vt:lpwstr>
  </property>
</Properties>
</file>